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embeddedFontLst>
    <p:embeddedFont>
      <p:font typeface="Bookman Old Style" panose="02050604050505020204" pitchFamily="18" charset="0"/>
      <p:regular r:id="rId16"/>
      <p:bold r:id="rId17"/>
      <p:italic r:id="rId18"/>
      <p:boldItalic r:id="rId19"/>
    </p:embeddedFon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Libre Franklin" panose="00000500000000000000" charset="0"/>
      <p:regular r:id="rId24"/>
      <p:bold r:id="rId25"/>
      <p:italic r:id="rId26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8" roundtripDataSignature="AMtx7mj/j1kyLR+lZ1D9XA97ECV3//StJ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customschemas.google.com/relationships/presentationmetadata" Target="metadata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92" name="Google Shape;9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52" name="Google Shape;15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813d1bb2b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813d1bb2b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3" name="Google Shape;16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8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8"/>
          <p:cNvSpPr txBox="1"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8000"/>
              <a:buFont typeface="Bookman Old Style"/>
              <a:buNone/>
              <a:defRPr sz="8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8"/>
          <p:cNvSpPr txBox="1"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2400"/>
              <a:buNone/>
              <a:defRPr sz="2400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/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cxnSp>
        <p:nvCxnSpPr>
          <p:cNvPr id="17" name="Google Shape;17;p8"/>
          <p:cNvCxnSpPr/>
          <p:nvPr/>
        </p:nvCxnSpPr>
        <p:spPr>
          <a:xfrm>
            <a:off x="1207658" y="4474741"/>
            <a:ext cx="9875520" cy="0"/>
          </a:xfrm>
          <a:prstGeom prst="straightConnector1">
            <a:avLst/>
          </a:prstGeom>
          <a:noFill/>
          <a:ln w="12700" cap="flat" cmpd="sng">
            <a:solidFill>
              <a:srgbClr val="3F3F3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8" name="Google Shape;18;p8"/>
          <p:cNvSpPr txBox="1">
            <a:spLocks noGrp="1"/>
          </p:cNvSpPr>
          <p:nvPr>
            <p:ph type="dt" idx="10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8"/>
          <p:cNvSpPr txBox="1">
            <a:spLocks noGrp="1"/>
          </p:cNvSpPr>
          <p:nvPr>
            <p:ph type="ftr" idx="11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8"/>
          <p:cNvSpPr txBox="1">
            <a:spLocks noGrp="1"/>
          </p:cNvSpPr>
          <p:nvPr>
            <p:ph type="sldNum" idx="12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7"/>
          <p:cNvSpPr txBox="1">
            <a:spLocks noGrp="1"/>
          </p:cNvSpPr>
          <p:nvPr>
            <p:ph type="body" idx="1"/>
          </p:nvPr>
        </p:nvSpPr>
        <p:spPr>
          <a:xfrm rot="5400000">
            <a:off x="4246034" y="-1040553"/>
            <a:ext cx="3760891" cy="100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0" rIns="45700" bIns="0" anchor="t" anchorCtr="0">
            <a:normAutofit/>
          </a:bodyPr>
          <a:lstStyle>
            <a:lvl1pPr marL="457200" lvl="0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2pPr>
            <a:lvl3pPr marL="1371600" lvl="2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3pPr>
            <a:lvl4pPr marL="1828800" lvl="3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4pPr>
            <a:lvl5pPr marL="2286000" lvl="4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80" name="Google Shape;80;p17"/>
          <p:cNvSpPr txBox="1">
            <a:spLocks noGrp="1"/>
          </p:cNvSpPr>
          <p:nvPr>
            <p:ph type="dt" idx="10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7"/>
          <p:cNvSpPr txBox="1">
            <a:spLocks noGrp="1"/>
          </p:cNvSpPr>
          <p:nvPr>
            <p:ph type="ftr" idx="11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7"/>
          <p:cNvSpPr txBox="1">
            <a:spLocks noGrp="1"/>
          </p:cNvSpPr>
          <p:nvPr>
            <p:ph type="sldNum" idx="12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Vertical Title and Text" type="vertTitleAndTx">
  <p:cSld name="VERTICAL_TITLE_AND_VERTICAL_TEXT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18"/>
          <p:cNvSpPr txBox="1">
            <a:spLocks noGrp="1"/>
          </p:cNvSpPr>
          <p:nvPr>
            <p:ph type="title"/>
          </p:nvPr>
        </p:nvSpPr>
        <p:spPr>
          <a:xfrm rot="5400000">
            <a:off x="7159401" y="1977801"/>
            <a:ext cx="575989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8"/>
          <p:cNvSpPr txBox="1">
            <a:spLocks noGrp="1"/>
          </p:cNvSpPr>
          <p:nvPr>
            <p:ph type="body" idx="1"/>
          </p:nvPr>
        </p:nvSpPr>
        <p:spPr>
          <a:xfrm rot="5400000">
            <a:off x="1825401" y="-574899"/>
            <a:ext cx="575989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0" rIns="45700" bIns="0" anchor="t" anchorCtr="0">
            <a:normAutofit/>
          </a:bodyPr>
          <a:lstStyle>
            <a:lvl1pPr marL="457200" lvl="0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2pPr>
            <a:lvl3pPr marL="1371600" lvl="2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3pPr>
            <a:lvl4pPr marL="1828800" lvl="3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4pPr>
            <a:lvl5pPr marL="2286000" lvl="4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87" name="Google Shape;87;p18"/>
          <p:cNvSpPr txBox="1">
            <a:spLocks noGrp="1"/>
          </p:cNvSpPr>
          <p:nvPr>
            <p:ph type="dt" idx="10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8"/>
          <p:cNvSpPr txBox="1">
            <a:spLocks noGrp="1"/>
          </p:cNvSpPr>
          <p:nvPr>
            <p:ph type="ftr" idx="11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8"/>
          <p:cNvSpPr txBox="1">
            <a:spLocks noGrp="1"/>
          </p:cNvSpPr>
          <p:nvPr>
            <p:ph type="sldNum" idx="12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2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2"/>
          <p:cNvSpPr txBox="1">
            <a:spLocks noGrp="1"/>
          </p:cNvSpPr>
          <p:nvPr>
            <p:ph type="body" idx="1"/>
          </p:nvPr>
        </p:nvSpPr>
        <p:spPr>
          <a:xfrm>
            <a:off x="1097280" y="2120900"/>
            <a:ext cx="4639736" cy="3748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2pPr>
            <a:lvl3pPr marL="1371600" lvl="2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3pPr>
            <a:lvl4pPr marL="1828800" lvl="3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4pPr>
            <a:lvl5pPr marL="2286000" lvl="4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24" name="Google Shape;24;p12"/>
          <p:cNvSpPr txBox="1">
            <a:spLocks noGrp="1"/>
          </p:cNvSpPr>
          <p:nvPr>
            <p:ph type="body" idx="2"/>
          </p:nvPr>
        </p:nvSpPr>
        <p:spPr>
          <a:xfrm>
            <a:off x="6515944" y="2120900"/>
            <a:ext cx="4639736" cy="37481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2pPr>
            <a:lvl3pPr marL="1371600" lvl="2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3pPr>
            <a:lvl4pPr marL="1828800" lvl="3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4pPr>
            <a:lvl5pPr marL="2286000" lvl="4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25" name="Google Shape;25;p12"/>
          <p:cNvSpPr txBox="1">
            <a:spLocks noGrp="1"/>
          </p:cNvSpPr>
          <p:nvPr>
            <p:ph type="dt" idx="10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2"/>
          <p:cNvSpPr txBox="1">
            <a:spLocks noGrp="1"/>
          </p:cNvSpPr>
          <p:nvPr>
            <p:ph type="ftr" idx="11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2"/>
          <p:cNvSpPr txBox="1">
            <a:spLocks noGrp="1"/>
          </p:cNvSpPr>
          <p:nvPr>
            <p:ph type="sldNum" idx="12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9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9"/>
          <p:cNvSpPr txBox="1"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2pPr>
            <a:lvl3pPr marL="1371600" lvl="2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3pPr>
            <a:lvl4pPr marL="1828800" lvl="3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4pPr>
            <a:lvl5pPr marL="2286000" lvl="4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31" name="Google Shape;31;p9"/>
          <p:cNvSpPr txBox="1">
            <a:spLocks noGrp="1"/>
          </p:cNvSpPr>
          <p:nvPr>
            <p:ph type="dt" idx="10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9"/>
          <p:cNvSpPr txBox="1">
            <a:spLocks noGrp="1"/>
          </p:cNvSpPr>
          <p:nvPr>
            <p:ph type="ftr" idx="11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9"/>
          <p:cNvSpPr txBox="1">
            <a:spLocks noGrp="1"/>
          </p:cNvSpPr>
          <p:nvPr>
            <p:ph type="sldNum" idx="12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 type="blank">
  <p:cSld name="BLANK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0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Google Shape;36;p10"/>
          <p:cNvSpPr txBox="1">
            <a:spLocks noGrp="1"/>
          </p:cNvSpPr>
          <p:nvPr>
            <p:ph type="dt" idx="10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10"/>
          <p:cNvSpPr txBox="1">
            <a:spLocks noGrp="1"/>
          </p:cNvSpPr>
          <p:nvPr>
            <p:ph type="ftr" idx="11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0"/>
          <p:cNvSpPr txBox="1">
            <a:spLocks noGrp="1"/>
          </p:cNvSpPr>
          <p:nvPr>
            <p:ph type="sldNum" idx="12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" type="secHead">
  <p:cSld name="SECTION_HEADER">
    <p:bg>
      <p:bgPr>
        <a:solidFill>
          <a:schemeClr val="lt1"/>
        </a:solid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1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11"/>
          <p:cNvSpPr txBox="1"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8000"/>
              <a:buFont typeface="Bookman Old Style"/>
              <a:buNone/>
              <a:defRPr sz="8000" b="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1"/>
          <p:cNvSpPr txBox="1"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2400"/>
              <a:buNone/>
              <a:defRPr sz="2400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cxnSp>
        <p:nvCxnSpPr>
          <p:cNvPr id="43" name="Google Shape;43;p11"/>
          <p:cNvCxnSpPr/>
          <p:nvPr/>
        </p:nvCxnSpPr>
        <p:spPr>
          <a:xfrm>
            <a:off x="1207658" y="4485132"/>
            <a:ext cx="9875520" cy="0"/>
          </a:xfrm>
          <a:prstGeom prst="straightConnector1">
            <a:avLst/>
          </a:prstGeom>
          <a:noFill/>
          <a:ln w="12700" cap="flat" cmpd="sng">
            <a:solidFill>
              <a:srgbClr val="3F3F3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4" name="Google Shape;44;p11"/>
          <p:cNvSpPr txBox="1">
            <a:spLocks noGrp="1"/>
          </p:cNvSpPr>
          <p:nvPr>
            <p:ph type="dt" idx="10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11"/>
          <p:cNvSpPr txBox="1">
            <a:spLocks noGrp="1"/>
          </p:cNvSpPr>
          <p:nvPr>
            <p:ph type="ftr" idx="11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11"/>
          <p:cNvSpPr txBox="1">
            <a:spLocks noGrp="1"/>
          </p:cNvSpPr>
          <p:nvPr>
            <p:ph type="sldNum" idx="12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3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3"/>
          <p:cNvSpPr txBox="1"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 sz="2000" b="0" cap="none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0" name="Google Shape;50;p13"/>
          <p:cNvSpPr txBox="1">
            <a:spLocks noGrp="1"/>
          </p:cNvSpPr>
          <p:nvPr>
            <p:ph type="body" idx="2"/>
          </p:nvPr>
        </p:nvSpPr>
        <p:spPr>
          <a:xfrm>
            <a:off x="1097280" y="2958274"/>
            <a:ext cx="4639736" cy="2910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2pPr>
            <a:lvl3pPr marL="1371600" lvl="2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3pPr>
            <a:lvl4pPr marL="1828800" lvl="3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4pPr>
            <a:lvl5pPr marL="2286000" lvl="4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51" name="Google Shape;51;p13"/>
          <p:cNvSpPr txBox="1">
            <a:spLocks noGrp="1"/>
          </p:cNvSpPr>
          <p:nvPr>
            <p:ph type="body" idx="3"/>
          </p:nvPr>
        </p:nvSpPr>
        <p:spPr>
          <a:xfrm>
            <a:off x="6515944" y="2057400"/>
            <a:ext cx="4639736" cy="736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 sz="2000" b="0" cap="none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4"/>
          </p:nvPr>
        </p:nvSpPr>
        <p:spPr>
          <a:xfrm>
            <a:off x="6515944" y="2958273"/>
            <a:ext cx="4639736" cy="2910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2pPr>
            <a:lvl3pPr marL="1371600" lvl="2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3pPr>
            <a:lvl4pPr marL="1828800" lvl="3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4pPr>
            <a:lvl5pPr marL="2286000" lvl="4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dt" idx="10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ftr" idx="11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dt" idx="10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ftr" idx="11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sldNum" idx="12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ntent with Caption" type="objTx">
  <p:cSld name="OBJECT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15"/>
          <p:cNvSpPr txBox="1"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Bookman Old Style"/>
              <a:buNone/>
              <a:defRPr sz="3600" b="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body" idx="1"/>
          </p:nvPr>
        </p:nvSpPr>
        <p:spPr>
          <a:xfrm>
            <a:off x="5458984" y="812799"/>
            <a:ext cx="5928344" cy="5294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2pPr>
            <a:lvl3pPr marL="1371600" lvl="2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3pPr>
            <a:lvl4pPr marL="1828800" lvl="3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4pPr>
            <a:lvl5pPr marL="2286000" lvl="4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body" idx="2"/>
          </p:nvPr>
        </p:nvSpPr>
        <p:spPr>
          <a:xfrm>
            <a:off x="643465" y="3043050"/>
            <a:ext cx="3517567" cy="30645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dt" idx="10"/>
          </p:nvPr>
        </p:nvSpPr>
        <p:spPr>
          <a:xfrm>
            <a:off x="643464" y="6446520"/>
            <a:ext cx="351756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ftr" idx="11"/>
          </p:nvPr>
        </p:nvSpPr>
        <p:spPr>
          <a:xfrm>
            <a:off x="5458983" y="6446520"/>
            <a:ext cx="53340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5"/>
          <p:cNvSpPr txBox="1">
            <a:spLocks noGrp="1"/>
          </p:cNvSpPr>
          <p:nvPr>
            <p:ph type="sldNum" idx="12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icture with Caption" type="picTx">
  <p:cSld name="PICTURE_WITH_CAPTION_TEX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6"/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16"/>
          <p:cNvSpPr>
            <a:spLocks noGrp="1"/>
          </p:cNvSpPr>
          <p:nvPr>
            <p:ph type="pic" idx="2"/>
          </p:nvPr>
        </p:nvSpPr>
        <p:spPr>
          <a:xfrm>
            <a:off x="15" y="0"/>
            <a:ext cx="12191985" cy="457835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457200" tIns="457200" rIns="0" bIns="45700" anchor="t" anchorCtr="0">
            <a:normAutofit/>
          </a:bodyPr>
          <a:lstStyle>
            <a:lvl1pPr marR="0" lvl="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libri"/>
              <a:buNone/>
              <a:defRPr sz="32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Calibri"/>
              <a:buNone/>
              <a:defRPr sz="28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R="0" lvl="2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Calibri"/>
              <a:buNone/>
              <a:defRPr sz="24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R="0" lvl="3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R="0" lvl="4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72" name="Google Shape;72;p16"/>
          <p:cNvSpPr txBox="1"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Bookman Old Style"/>
              <a:buNone/>
              <a:defRPr sz="3600" b="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6"/>
          <p:cNvSpPr txBox="1">
            <a:spLocks noGrp="1"/>
          </p:cNvSpPr>
          <p:nvPr>
            <p:ph type="body" idx="1"/>
          </p:nvPr>
        </p:nvSpPr>
        <p:spPr>
          <a:xfrm>
            <a:off x="1097279" y="5715000"/>
            <a:ext cx="10113264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F3F3F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74" name="Google Shape;74;p16"/>
          <p:cNvSpPr txBox="1">
            <a:spLocks noGrp="1"/>
          </p:cNvSpPr>
          <p:nvPr>
            <p:ph type="dt" idx="10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6"/>
          <p:cNvSpPr txBox="1">
            <a:spLocks noGrp="1"/>
          </p:cNvSpPr>
          <p:nvPr>
            <p:ph type="ftr" idx="11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6"/>
          <p:cNvSpPr txBox="1">
            <a:spLocks noGrp="1"/>
          </p:cNvSpPr>
          <p:nvPr>
            <p:ph type="sldNum" idx="12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7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7;p7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700"/>
              <a:buFont typeface="Bookman Old Style"/>
              <a:buNone/>
              <a:defRPr sz="4700" b="0" i="0" u="none" strike="noStrike" cap="none">
                <a:solidFill>
                  <a:srgbClr val="3F3F3F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7"/>
          <p:cNvSpPr txBox="1"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marR="0" lvl="0" indent="-34925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Calibri"/>
              <a:buChar char=" "/>
              <a:defRPr sz="19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33655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1700"/>
              <a:buFont typeface="Calibri"/>
              <a:buChar char="◦"/>
              <a:defRPr sz="17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3111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300"/>
              <a:buFont typeface="Calibri"/>
              <a:buChar char="◦"/>
              <a:defRPr sz="13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3111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300"/>
              <a:buFont typeface="Calibri"/>
              <a:buChar char="◦"/>
              <a:defRPr sz="13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3111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300"/>
              <a:buFont typeface="Calibri"/>
              <a:buChar char="◦"/>
              <a:defRPr sz="13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9" name="Google Shape;9;p7"/>
          <p:cNvSpPr txBox="1">
            <a:spLocks noGrp="1"/>
          </p:cNvSpPr>
          <p:nvPr>
            <p:ph type="dt" idx="10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0" name="Google Shape;10;p7"/>
          <p:cNvSpPr txBox="1">
            <a:spLocks noGrp="1"/>
          </p:cNvSpPr>
          <p:nvPr>
            <p:ph type="ftr" idx="11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1" name="Google Shape;11;p7"/>
          <p:cNvSpPr txBox="1">
            <a:spLocks noGrp="1"/>
          </p:cNvSpPr>
          <p:nvPr>
            <p:ph type="sldNum" idx="12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2" name="Google Shape;12;p7"/>
          <p:cNvCxnSpPr/>
          <p:nvPr/>
        </p:nvCxnSpPr>
        <p:spPr>
          <a:xfrm>
            <a:off x="1193532" y="1897380"/>
            <a:ext cx="9966960" cy="0"/>
          </a:xfrm>
          <a:prstGeom prst="straightConnector1">
            <a:avLst/>
          </a:prstGeom>
          <a:noFill/>
          <a:ln w="12700" cap="flat" cmpd="sng">
            <a:solidFill>
              <a:srgbClr val="3F3F3F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ayushbihani/Dodgeball" TargetMode="External"/><Relationship Id="rId3" Type="http://schemas.openxmlformats.org/officeDocument/2006/relationships/hyperlink" Target="https://unity3d.com/get-unity/download" TargetMode="External"/><Relationship Id="rId7" Type="http://schemas.openxmlformats.org/officeDocument/2006/relationships/hyperlink" Target="https://github.com/ayushbihani/Reinforcement-Learning-for-GridWorld" TargetMode="External"/><Relationship Id="rId12" Type="http://schemas.openxmlformats.org/officeDocument/2006/relationships/hyperlink" Target="https://pathmind.com/wiki/ai-vs-machine-learning-vs-deep-learning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subscription.packtpub.com/book/game_development/9781789138139/1/ch01lvl1sec14/academy-agent-and-brain" TargetMode="External"/><Relationship Id="rId11" Type="http://schemas.openxmlformats.org/officeDocument/2006/relationships/hyperlink" Target="https://www.logikk.com/articles/machine-learning-in-game-development/" TargetMode="External"/><Relationship Id="rId5" Type="http://schemas.openxmlformats.org/officeDocument/2006/relationships/hyperlink" Target="https://github.com/Unity-Technologies/ml-agents/blob/master/docs/Installation.md" TargetMode="External"/><Relationship Id="rId10" Type="http://schemas.openxmlformats.org/officeDocument/2006/relationships/hyperlink" Target="https://freesound.org/" TargetMode="External"/><Relationship Id="rId4" Type="http://schemas.openxmlformats.org/officeDocument/2006/relationships/hyperlink" Target="https://github.com/Unity-Technologies/ml-agents" TargetMode="External"/><Relationship Id="rId9" Type="http://schemas.openxmlformats.org/officeDocument/2006/relationships/hyperlink" Target="https://www.youtube.com/channel/UC1c0mDkk8R5sqhXO0mVJO3Q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"/>
          <p:cNvSpPr/>
          <p:nvPr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95" name="Google Shape;95;p1"/>
          <p:cNvSpPr txBox="1">
            <a:spLocks noGrp="1"/>
          </p:cNvSpPr>
          <p:nvPr>
            <p:ph type="ctrTitle"/>
          </p:nvPr>
        </p:nvSpPr>
        <p:spPr>
          <a:xfrm>
            <a:off x="5289754" y="639097"/>
            <a:ext cx="6253317" cy="3686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8000"/>
              <a:buFont typeface="Bookman Old Style"/>
              <a:buNone/>
            </a:pPr>
            <a:r>
              <a:rPr lang="en-US" sz="8000"/>
              <a:t>FiRescue</a:t>
            </a:r>
            <a:endParaRPr sz="8000"/>
          </a:p>
        </p:txBody>
      </p:sp>
      <p:sp>
        <p:nvSpPr>
          <p:cNvPr id="96" name="Google Shape;96;p1"/>
          <p:cNvSpPr txBox="1">
            <a:spLocks noGrp="1"/>
          </p:cNvSpPr>
          <p:nvPr>
            <p:ph type="subTitle" idx="1"/>
          </p:nvPr>
        </p:nvSpPr>
        <p:spPr>
          <a:xfrm>
            <a:off x="8963024" y="4498924"/>
            <a:ext cx="2771776" cy="23590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en-US" sz="1500">
                <a:solidFill>
                  <a:srgbClr val="262626"/>
                </a:solidFill>
              </a:rPr>
              <a:t>BY -</a:t>
            </a:r>
            <a:endParaRPr/>
          </a:p>
          <a:p>
            <a:pPr marL="342900" lvl="0" indent="-3429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500"/>
              <a:buFont typeface="Arial"/>
              <a:buChar char="•"/>
            </a:pPr>
            <a:r>
              <a:rPr lang="en-US" sz="1500">
                <a:solidFill>
                  <a:srgbClr val="262626"/>
                </a:solidFill>
              </a:rPr>
              <a:t>ANTHONY PRAJWAL</a:t>
            </a:r>
            <a:endParaRPr sz="1500">
              <a:solidFill>
                <a:srgbClr val="262626"/>
              </a:solidFill>
            </a:endParaRPr>
          </a:p>
          <a:p>
            <a:pPr marL="342900" lvl="0" indent="-3429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500"/>
              <a:buFont typeface="Arial"/>
              <a:buChar char="•"/>
            </a:pPr>
            <a:r>
              <a:rPr lang="en-US" sz="1500">
                <a:solidFill>
                  <a:srgbClr val="262626"/>
                </a:solidFill>
              </a:rPr>
              <a:t>AYUSH BIHANI</a:t>
            </a:r>
            <a:endParaRPr sz="1500">
              <a:solidFill>
                <a:srgbClr val="262626"/>
              </a:solidFill>
            </a:endParaRPr>
          </a:p>
          <a:p>
            <a:pPr marL="342900" lvl="0" indent="-3429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500"/>
              <a:buFont typeface="Arial"/>
              <a:buChar char="•"/>
            </a:pPr>
            <a:r>
              <a:rPr lang="en-US" sz="1500">
                <a:solidFill>
                  <a:srgbClr val="262626"/>
                </a:solidFill>
              </a:rPr>
              <a:t>DEEPTHI BHAT</a:t>
            </a:r>
            <a:endParaRPr/>
          </a:p>
          <a:p>
            <a:pPr marL="342900" lvl="0" indent="-3429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500"/>
              <a:buFont typeface="Arial"/>
              <a:buChar char="•"/>
            </a:pPr>
            <a:r>
              <a:rPr lang="en-US" sz="1500">
                <a:solidFill>
                  <a:srgbClr val="262626"/>
                </a:solidFill>
              </a:rPr>
              <a:t>KARTHIK BHAT</a:t>
            </a:r>
            <a:endParaRPr/>
          </a:p>
          <a:p>
            <a:pPr marL="342900" lvl="0" indent="-3429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500"/>
              <a:buFont typeface="Arial"/>
              <a:buChar char="•"/>
            </a:pPr>
            <a:r>
              <a:rPr lang="en-US" sz="1500">
                <a:solidFill>
                  <a:srgbClr val="262626"/>
                </a:solidFill>
              </a:rPr>
              <a:t>NISHA THOMAS</a:t>
            </a:r>
            <a:endParaRPr/>
          </a:p>
        </p:txBody>
      </p:sp>
      <p:cxnSp>
        <p:nvCxnSpPr>
          <p:cNvPr id="97" name="Google Shape;97;p1"/>
          <p:cNvCxnSpPr/>
          <p:nvPr/>
        </p:nvCxnSpPr>
        <p:spPr>
          <a:xfrm>
            <a:off x="5427754" y="4498925"/>
            <a:ext cx="5636107" cy="0"/>
          </a:xfrm>
          <a:prstGeom prst="straightConnector1">
            <a:avLst/>
          </a:prstGeom>
          <a:noFill/>
          <a:ln w="12700" cap="flat" cmpd="sng">
            <a:solidFill>
              <a:srgbClr val="3F3F3F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98" name="Google Shape;98;p1" descr="Image result for forest fire rescue animal clipart&quot;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4455" y="1295399"/>
            <a:ext cx="5151688" cy="43052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25"/>
          <p:cNvPicPr preferRelativeResize="0"/>
          <p:nvPr/>
        </p:nvPicPr>
        <p:blipFill rotWithShape="1">
          <a:blip r:embed="rId3">
            <a:alphaModFix/>
          </a:blip>
          <a:srcRect t="8240" b="5905"/>
          <a:stretch/>
        </p:blipFill>
        <p:spPr>
          <a:xfrm>
            <a:off x="444500" y="486888"/>
            <a:ext cx="11303000" cy="5462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5"/>
          <p:cNvSpPr txBox="1"/>
          <p:nvPr/>
        </p:nvSpPr>
        <p:spPr>
          <a:xfrm>
            <a:off x="4940127" y="2703621"/>
            <a:ext cx="2311745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700"/>
              <a:buFont typeface="Bookman Old Style"/>
              <a:buNone/>
            </a:pPr>
            <a:r>
              <a:rPr lang="en-US" sz="4700" b="0" i="0" u="none" strike="noStrike" cap="none">
                <a:solidFill>
                  <a:srgbClr val="3F3F3F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DEMO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813d1bb2b1_0_0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2743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Future Work</a:t>
            </a:r>
            <a:endParaRPr dirty="0"/>
          </a:p>
        </p:txBody>
      </p:sp>
      <p:sp>
        <p:nvSpPr>
          <p:cNvPr id="160" name="Google Shape;160;g813d1bb2b1_0_0"/>
          <p:cNvSpPr txBox="1"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00"/>
          </a:xfrm>
          <a:prstGeom prst="rect">
            <a:avLst/>
          </a:prstGeom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42900" algn="l" rtl="0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en-US" dirty="0"/>
              <a:t>Improve Environment conditions.</a:t>
            </a:r>
            <a:endParaRPr dirty="0"/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 dirty="0"/>
              <a:t>Testing new reward signals with health parameters.</a:t>
            </a:r>
            <a:endParaRPr dirty="0"/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 dirty="0"/>
              <a:t>Increasing training period.</a:t>
            </a:r>
            <a:endParaRPr dirty="0"/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 dirty="0"/>
              <a:t>Training on new algorithms namely - Soft Actor Critic and Imitation learning.</a:t>
            </a:r>
            <a:endParaRPr dirty="0"/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 dirty="0"/>
              <a:t>Comparison of all environments trained with different algorithms.</a:t>
            </a:r>
            <a:endParaRPr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6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700"/>
              <a:buFont typeface="Bookman Old Style"/>
              <a:buNone/>
            </a:pPr>
            <a:r>
              <a:rPr lang="en-US"/>
              <a:t>References</a:t>
            </a:r>
            <a:endParaRPr/>
          </a:p>
        </p:txBody>
      </p:sp>
      <p:sp>
        <p:nvSpPr>
          <p:cNvPr id="166" name="Google Shape;166;p6"/>
          <p:cNvSpPr txBox="1">
            <a:spLocks noGrp="1"/>
          </p:cNvSpPr>
          <p:nvPr>
            <p:ph type="body" idx="1"/>
          </p:nvPr>
        </p:nvSpPr>
        <p:spPr>
          <a:xfrm>
            <a:off x="1097280" y="1959429"/>
            <a:ext cx="10058400" cy="3909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457200" lvl="0" indent="-3429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</a:pPr>
            <a:r>
              <a:rPr lang="en-US" sz="1472"/>
              <a:t>[1]</a:t>
            </a:r>
            <a:r>
              <a:rPr lang="en-US" sz="1472" u="sng">
                <a:solidFill>
                  <a:schemeClr val="hlink"/>
                </a:solidFill>
                <a:hlinkClick r:id="rId3"/>
              </a:rPr>
              <a:t>https://unity3d.com/get-unity/download</a:t>
            </a:r>
            <a:endParaRPr sz="1472"/>
          </a:p>
          <a:p>
            <a:pPr marL="457200" lvl="0" indent="-3429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</a:pPr>
            <a:r>
              <a:rPr lang="en-US" sz="1472"/>
              <a:t>[2]</a:t>
            </a:r>
            <a:r>
              <a:rPr lang="en-US" sz="1472" u="sng">
                <a:solidFill>
                  <a:schemeClr val="hlink"/>
                </a:solidFill>
                <a:hlinkClick r:id="rId4"/>
              </a:rPr>
              <a:t>https://github.com/Unity-Technologies/ml-agents</a:t>
            </a:r>
            <a:endParaRPr sz="1472"/>
          </a:p>
          <a:p>
            <a:pPr marL="457200" lvl="0" indent="-3429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</a:pPr>
            <a:r>
              <a:rPr lang="en-US" sz="1472"/>
              <a:t>[3]</a:t>
            </a:r>
            <a:r>
              <a:rPr lang="en-US" sz="1472" u="sng">
                <a:solidFill>
                  <a:schemeClr val="hlink"/>
                </a:solidFill>
                <a:hlinkClick r:id="rId5"/>
              </a:rPr>
              <a:t>https://github.com/Unity-Technologies/ml-agents/blob/master/docs/Installation.md</a:t>
            </a:r>
            <a:endParaRPr sz="1472"/>
          </a:p>
          <a:p>
            <a:pPr marL="457200" lvl="0" indent="-3429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</a:pPr>
            <a:r>
              <a:rPr lang="en-US" sz="1472"/>
              <a:t>[4]</a:t>
            </a:r>
            <a:r>
              <a:rPr lang="en-US" sz="1472" u="sng">
                <a:solidFill>
                  <a:schemeClr val="hlink"/>
                </a:solidFill>
                <a:hlinkClick r:id="rId6"/>
              </a:rPr>
              <a:t>https://subscription.packtpub.com/book/game_development/9781789138139/1/ch01lvl1sec14/academy-agent-and-brain</a:t>
            </a:r>
            <a:endParaRPr sz="1472"/>
          </a:p>
          <a:p>
            <a:pPr marL="457200" lvl="0" indent="-3429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</a:pPr>
            <a:r>
              <a:rPr lang="en-US" sz="1472"/>
              <a:t>[5]</a:t>
            </a:r>
            <a:r>
              <a:rPr lang="en-US" sz="1472" u="sng">
                <a:solidFill>
                  <a:schemeClr val="hlink"/>
                </a:solidFill>
                <a:hlinkClick r:id="rId7"/>
              </a:rPr>
              <a:t>https://github.com/ayushbihani/Reinforcement-Learning-for-GridWorld</a:t>
            </a:r>
            <a:endParaRPr sz="1472"/>
          </a:p>
          <a:p>
            <a:pPr marL="457200" lvl="0" indent="-3429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</a:pPr>
            <a:r>
              <a:rPr lang="en-US" sz="1472"/>
              <a:t>[6]</a:t>
            </a:r>
            <a:r>
              <a:rPr lang="en-US" sz="1472" u="sng">
                <a:solidFill>
                  <a:schemeClr val="hlink"/>
                </a:solidFill>
                <a:hlinkClick r:id="rId8"/>
              </a:rPr>
              <a:t>https://github.com/ayushbihani/Dodgeball</a:t>
            </a:r>
            <a:endParaRPr sz="1472"/>
          </a:p>
          <a:p>
            <a:pPr marL="457200" lvl="0" indent="-3429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</a:pPr>
            <a:r>
              <a:rPr lang="en-US" sz="1472"/>
              <a:t>[7]</a:t>
            </a:r>
            <a:r>
              <a:rPr lang="en-US" sz="1472" u="sng">
                <a:solidFill>
                  <a:schemeClr val="hlink"/>
                </a:solidFill>
                <a:hlinkClick r:id="rId9"/>
              </a:rPr>
              <a:t>https://www.youtube.com/channel/UC1c0mDkk8R5sqhXO0mVJO3Q</a:t>
            </a:r>
            <a:endParaRPr sz="1472"/>
          </a:p>
          <a:p>
            <a:pPr marL="457200" lvl="0" indent="-3429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</a:pPr>
            <a:r>
              <a:rPr lang="en-US" sz="1472"/>
              <a:t>[8]</a:t>
            </a:r>
            <a:r>
              <a:rPr lang="en-US" sz="1472" u="sng">
                <a:solidFill>
                  <a:schemeClr val="hlink"/>
                </a:solidFill>
                <a:hlinkClick r:id="rId10"/>
              </a:rPr>
              <a:t>https://freesound.org/</a:t>
            </a:r>
            <a:endParaRPr sz="1472"/>
          </a:p>
          <a:p>
            <a:pPr marL="457200" lvl="0" indent="-3429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</a:pPr>
            <a:r>
              <a:rPr lang="en-US" sz="1472"/>
              <a:t>[9]</a:t>
            </a:r>
            <a:r>
              <a:rPr lang="en-US" sz="1472" u="sng">
                <a:solidFill>
                  <a:schemeClr val="hlink"/>
                </a:solidFill>
                <a:hlinkClick r:id="rId11"/>
              </a:rPr>
              <a:t>https://www.logikk.com/articles/machine-learning-in-game-development/</a:t>
            </a:r>
            <a:endParaRPr sz="1472"/>
          </a:p>
          <a:p>
            <a:pPr marL="457200" lvl="0" indent="-3429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</a:pPr>
            <a:r>
              <a:rPr lang="en-US" sz="1472"/>
              <a:t>[10]</a:t>
            </a:r>
            <a:r>
              <a:rPr lang="en-US" sz="1472" u="sng">
                <a:solidFill>
                  <a:schemeClr val="hlink"/>
                </a:solidFill>
                <a:hlinkClick r:id="rId12"/>
              </a:rPr>
              <a:t>https://pathmind.com/wiki/ai-vs-machine-learning-vs-deep-learning</a:t>
            </a:r>
            <a:endParaRPr sz="1472"/>
          </a:p>
          <a:p>
            <a:pPr marL="9144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900"/>
              <a:buNone/>
            </a:pPr>
            <a:endParaRPr sz="1472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Game Play</a:t>
            </a:r>
            <a:endParaRPr/>
          </a:p>
        </p:txBody>
      </p:sp>
      <p:sp>
        <p:nvSpPr>
          <p:cNvPr id="104" name="Google Shape;104;p3"/>
          <p:cNvSpPr txBox="1">
            <a:spLocks noGrp="1"/>
          </p:cNvSpPr>
          <p:nvPr>
            <p:ph type="body" idx="2"/>
          </p:nvPr>
        </p:nvSpPr>
        <p:spPr>
          <a:xfrm>
            <a:off x="6515944" y="2120900"/>
            <a:ext cx="4639736" cy="37481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571500" lvl="0" indent="-45720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Arial"/>
              <a:buAutoNum type="arabicPeriod"/>
            </a:pPr>
            <a:r>
              <a:rPr lang="en-US" dirty="0"/>
              <a:t>Our trained dog agent is thrown in a forest fire simulated environment.</a:t>
            </a:r>
          </a:p>
          <a:p>
            <a:pPr marL="571500" lvl="0" indent="-45720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Arial"/>
              <a:buAutoNum type="arabicPeriod"/>
            </a:pPr>
            <a:r>
              <a:rPr lang="en-US" dirty="0"/>
              <a:t>The aim of the dog is to save as many animals as possible from the forest fire and drop them one by one to the safe zone.</a:t>
            </a:r>
            <a:endParaRPr dirty="0"/>
          </a:p>
        </p:txBody>
      </p:sp>
      <p:pic>
        <p:nvPicPr>
          <p:cNvPr id="105" name="Google Shape;105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21328" y="2253736"/>
            <a:ext cx="5059680" cy="31892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4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Unity Environment Setup</a:t>
            </a:r>
            <a:endParaRPr/>
          </a:p>
        </p:txBody>
      </p:sp>
      <p:sp>
        <p:nvSpPr>
          <p:cNvPr id="111" name="Google Shape;111;p4"/>
          <p:cNvSpPr txBox="1"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114300" lvl="0" indent="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endParaRPr/>
          </a:p>
          <a:p>
            <a:pPr marL="571500" lvl="0" indent="-45720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Arial"/>
              <a:buAutoNum type="arabicPeriod"/>
            </a:pPr>
            <a:r>
              <a:rPr lang="en-US"/>
              <a:t>Install Unity3D (v 2018.4)</a:t>
            </a:r>
            <a:endParaRPr/>
          </a:p>
          <a:p>
            <a:pPr marL="571500" lvl="0" indent="-45720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Arial"/>
              <a:buAutoNum type="arabicPeriod"/>
            </a:pPr>
            <a:r>
              <a:rPr lang="en-US"/>
              <a:t>Install Python (v 3.6.1)</a:t>
            </a:r>
            <a:endParaRPr/>
          </a:p>
          <a:p>
            <a:pPr marL="571500" lvl="0" indent="-45720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Arial"/>
              <a:buAutoNum type="arabicPeriod"/>
            </a:pPr>
            <a:r>
              <a:rPr lang="en-US"/>
              <a:t>Install the </a:t>
            </a:r>
            <a:r>
              <a:rPr lang="en-US" i="1"/>
              <a:t>com.unity.ml-agents </a:t>
            </a:r>
            <a:r>
              <a:rPr lang="en-US"/>
              <a:t>Unity packages</a:t>
            </a:r>
            <a:endParaRPr b="1"/>
          </a:p>
          <a:p>
            <a:pPr marL="571500" lvl="0" indent="-45720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Arial"/>
              <a:buAutoNum type="arabicPeriod"/>
            </a:pPr>
            <a:r>
              <a:rPr lang="en-US"/>
              <a:t>Install the </a:t>
            </a:r>
            <a:r>
              <a:rPr lang="en-US" i="1"/>
              <a:t>ml-agents</a:t>
            </a:r>
            <a:r>
              <a:rPr lang="en-US"/>
              <a:t> Python package</a:t>
            </a:r>
            <a:endParaRPr/>
          </a:p>
          <a:p>
            <a:pPr marL="114300" lvl="0" indent="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9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Forest Simulation</a:t>
            </a:r>
            <a:endParaRPr/>
          </a:p>
        </p:txBody>
      </p:sp>
      <p:sp>
        <p:nvSpPr>
          <p:cNvPr id="117" name="Google Shape;117;p19"/>
          <p:cNvSpPr txBox="1"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571500" lvl="0" indent="-45720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Arial"/>
              <a:buAutoNum type="arabicPeriod"/>
            </a:pPr>
            <a:r>
              <a:rPr lang="en-US"/>
              <a:t>To build the forest environment, we used unity standard assets. </a:t>
            </a:r>
            <a:endParaRPr/>
          </a:p>
          <a:p>
            <a:pPr marL="571500" lvl="0" indent="-34290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Arial"/>
              <a:buNone/>
            </a:pPr>
            <a:endParaRPr/>
          </a:p>
          <a:p>
            <a:pPr marL="571500" lvl="0" indent="-45720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Arial"/>
              <a:buAutoNum type="arabicPeriod"/>
            </a:pPr>
            <a:r>
              <a:rPr lang="en-US"/>
              <a:t>We used this package to build trees, lakes, mountains, and grass in our forest terrain environment. </a:t>
            </a:r>
            <a:endParaRPr/>
          </a:p>
          <a:p>
            <a:pPr marL="571500" lvl="0" indent="-34290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Arial"/>
              <a:buNone/>
            </a:pP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20"/>
          <p:cNvPicPr preferRelativeResize="0"/>
          <p:nvPr/>
        </p:nvPicPr>
        <p:blipFill rotWithShape="1">
          <a:blip r:embed="rId3">
            <a:alphaModFix/>
          </a:blip>
          <a:srcRect t="12444" r="39025" b="21123"/>
          <a:stretch/>
        </p:blipFill>
        <p:spPr>
          <a:xfrm>
            <a:off x="878775" y="391886"/>
            <a:ext cx="10034650" cy="55814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1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</a:pPr>
            <a:r>
              <a:rPr lang="en-US"/>
              <a:t>Agent, Animals &amp; Fire Simulation</a:t>
            </a:r>
            <a:endParaRPr/>
          </a:p>
        </p:txBody>
      </p:sp>
      <p:sp>
        <p:nvSpPr>
          <p:cNvPr id="128" name="Google Shape;128;p21"/>
          <p:cNvSpPr txBox="1"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571500" lvl="0" indent="-34290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Arial"/>
              <a:buNone/>
            </a:pPr>
            <a:endParaRPr/>
          </a:p>
          <a:p>
            <a:pPr marL="571500" lvl="0" indent="-45720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Arial"/>
              <a:buAutoNum type="arabicPeriod"/>
            </a:pPr>
            <a:r>
              <a:rPr lang="en-US"/>
              <a:t>A dog, which is the main agent of the game, who’s responsibility is to learn to dodge fire and save animals.</a:t>
            </a:r>
            <a:endParaRPr/>
          </a:p>
          <a:p>
            <a:pPr marL="571500" lvl="0" indent="-45720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Arial"/>
              <a:buAutoNum type="arabicPeriod"/>
            </a:pPr>
            <a:r>
              <a:rPr lang="en-US"/>
              <a:t>Squirrels and rabbits which are the animals stuck in the forest fire and need to be saved by the dog,</a:t>
            </a:r>
            <a:endParaRPr/>
          </a:p>
          <a:p>
            <a:pPr marL="571500" lvl="0" indent="-45720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Arial"/>
              <a:buAutoNum type="arabicPeriod"/>
            </a:pPr>
            <a:r>
              <a:rPr lang="en-US"/>
              <a:t>To simulate fire, we used the Procedural Fire asset. </a:t>
            </a:r>
            <a:endParaRPr/>
          </a:p>
          <a:p>
            <a:pPr marL="571500" lvl="0" indent="-45720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Arial"/>
              <a:buAutoNum type="arabicPeriod"/>
            </a:pPr>
            <a:r>
              <a:rPr lang="en-US"/>
              <a:t>A girl, who defines the safe zone in the game.</a:t>
            </a:r>
            <a:endParaRPr/>
          </a:p>
          <a:p>
            <a:pPr marL="571500" lvl="0" indent="-45720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Arial"/>
              <a:buAutoNum type="arabicPeriod"/>
            </a:pPr>
            <a:r>
              <a:rPr lang="en-US"/>
              <a:t>The Dog picks up squirrels and rabbits and drops them off at the  safe zone.</a:t>
            </a:r>
            <a:endParaRPr/>
          </a:p>
          <a:p>
            <a:pPr marL="457200" lvl="0" indent="-22860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22"/>
          <p:cNvPicPr preferRelativeResize="0"/>
          <p:nvPr/>
        </p:nvPicPr>
        <p:blipFill rotWithShape="1">
          <a:blip r:embed="rId3">
            <a:alphaModFix/>
          </a:blip>
          <a:srcRect t="12402" b="6988"/>
          <a:stretch/>
        </p:blipFill>
        <p:spPr>
          <a:xfrm>
            <a:off x="1043049" y="1021278"/>
            <a:ext cx="10105902" cy="44769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3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Training the Agent	</a:t>
            </a:r>
            <a:endParaRPr/>
          </a:p>
        </p:txBody>
      </p:sp>
      <p:sp>
        <p:nvSpPr>
          <p:cNvPr id="139" name="Google Shape;139;p23"/>
          <p:cNvSpPr txBox="1"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457200" lvl="0" indent="-34290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</a:pPr>
            <a:r>
              <a:rPr lang="en-US"/>
              <a:t>At every step, the dog stores the following observations –</a:t>
            </a:r>
            <a:endParaRPr/>
          </a:p>
          <a:p>
            <a:pPr marL="457200" lvl="0" indent="-22860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endParaRPr/>
          </a:p>
          <a:p>
            <a:pPr marL="571500" lvl="0" indent="-45720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Arial"/>
              <a:buAutoNum type="arabicPeriod"/>
            </a:pPr>
            <a:r>
              <a:rPr lang="en-US"/>
              <a:t>Distance between itself and the safe zone,</a:t>
            </a:r>
            <a:endParaRPr/>
          </a:p>
          <a:p>
            <a:pPr marL="571500" lvl="0" indent="-45720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Arial"/>
              <a:buAutoNum type="arabicPeriod"/>
            </a:pPr>
            <a:r>
              <a:rPr lang="en-US"/>
              <a:t>Distance between itself and the animals that need to be saved,</a:t>
            </a:r>
            <a:endParaRPr/>
          </a:p>
          <a:p>
            <a:pPr marL="571500" lvl="0" indent="-45720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Arial"/>
              <a:buAutoNum type="arabicPeriod"/>
            </a:pPr>
            <a:r>
              <a:rPr lang="en-US"/>
              <a:t>Current reward, and</a:t>
            </a:r>
            <a:endParaRPr/>
          </a:p>
          <a:p>
            <a:pPr marL="571500" lvl="0" indent="-45720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Arial"/>
              <a:buAutoNum type="arabicPeriod"/>
            </a:pPr>
            <a:r>
              <a:rPr lang="en-US"/>
              <a:t>Trigger update for fire</a:t>
            </a:r>
            <a:endParaRPr/>
          </a:p>
          <a:p>
            <a:pPr marL="457200" lvl="0" indent="-22860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24"/>
          <p:cNvPicPr preferRelativeResize="0"/>
          <p:nvPr/>
        </p:nvPicPr>
        <p:blipFill rotWithShape="1">
          <a:blip r:embed="rId3">
            <a:alphaModFix/>
          </a:blip>
          <a:srcRect t="8282" b="5787"/>
          <a:stretch/>
        </p:blipFill>
        <p:spPr>
          <a:xfrm>
            <a:off x="425450" y="667986"/>
            <a:ext cx="11341100" cy="55220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1_RetrospectVTI">
  <a:themeElements>
    <a:clrScheme name="Custom 37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9BA8B7"/>
      </a:accent1>
      <a:accent2>
        <a:srgbClr val="E6A02E"/>
      </a:accent2>
      <a:accent3>
        <a:srgbClr val="BF6A3B"/>
      </a:accent3>
      <a:accent4>
        <a:srgbClr val="92987A"/>
      </a:accent4>
      <a:accent5>
        <a:srgbClr val="857659"/>
      </a:accent5>
      <a:accent6>
        <a:srgbClr val="A0988C"/>
      </a:accent6>
      <a:hlink>
        <a:srgbClr val="00B0F0"/>
      </a:hlink>
      <a:folHlink>
        <a:srgbClr val="738F9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</TotalTime>
  <Words>436</Words>
  <Application>Microsoft Office PowerPoint</Application>
  <PresentationFormat>Widescreen</PresentationFormat>
  <Paragraphs>52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Libre Franklin</vt:lpstr>
      <vt:lpstr>Calibri</vt:lpstr>
      <vt:lpstr>Arial</vt:lpstr>
      <vt:lpstr>Bookman Old Style</vt:lpstr>
      <vt:lpstr>1_RetrospectVTI</vt:lpstr>
      <vt:lpstr>FiRescue</vt:lpstr>
      <vt:lpstr>Game Play</vt:lpstr>
      <vt:lpstr>Unity Environment Setup</vt:lpstr>
      <vt:lpstr>Forest Simulation</vt:lpstr>
      <vt:lpstr>PowerPoint Presentation</vt:lpstr>
      <vt:lpstr>Agent, Animals &amp; Fire Simulation</vt:lpstr>
      <vt:lpstr>PowerPoint Presentation</vt:lpstr>
      <vt:lpstr>Training the Agent </vt:lpstr>
      <vt:lpstr>PowerPoint Presentation</vt:lpstr>
      <vt:lpstr>PowerPoint Presentation</vt:lpstr>
      <vt:lpstr>PowerPoint Presentation</vt:lpstr>
      <vt:lpstr> Future Work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FiRescue</dc:title>
  <cp:lastModifiedBy>Nisha Mariam Thomas</cp:lastModifiedBy>
  <cp:revision>3</cp:revision>
  <dcterms:created xsi:type="dcterms:W3CDTF">2020-02-03T19:54:15Z</dcterms:created>
  <dcterms:modified xsi:type="dcterms:W3CDTF">2020-03-10T19:05:58Z</dcterms:modified>
</cp:coreProperties>
</file>